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80" r:id="rId4"/>
    <p:sldId id="273" r:id="rId5"/>
    <p:sldId id="274" r:id="rId6"/>
    <p:sldId id="277" r:id="rId7"/>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5" autoAdjust="0"/>
    <p:restoredTop sz="94660"/>
  </p:normalViewPr>
  <p:slideViewPr>
    <p:cSldViewPr snapToGrid="0">
      <p:cViewPr varScale="1">
        <p:scale>
          <a:sx n="74" d="100"/>
          <a:sy n="74"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38800" y="304801"/>
            <a:ext cx="5486400" cy="2514599"/>
          </a:xfrm>
        </p:spPr>
        <p:txBody>
          <a:bodyPr rtlCol="0" anchor="b">
            <a:normAutofit/>
          </a:bodyPr>
          <a:lstStyle>
            <a:lvl1pPr algn="l">
              <a:defRPr sz="5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5638800" y="2895600"/>
            <a:ext cx="5486400" cy="914400"/>
          </a:xfrm>
        </p:spPr>
        <p:txBody>
          <a:bodyPr rtlCol="0"/>
          <a:lstStyle>
            <a:lvl1pPr marL="0" indent="0" algn="l">
              <a:spcBef>
                <a:spcPts val="1200"/>
              </a:spcBef>
              <a:buNone/>
              <a:defRPr sz="2400">
                <a:solidFill>
                  <a:schemeClr val="bg2">
                    <a:lumMod val="25000"/>
                    <a:lumOff val="75000"/>
                  </a:schemeClr>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365223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hasCustomPrompt="1"/>
          </p:nvPr>
        </p:nvSpPr>
        <p:spPr/>
        <p:txBody>
          <a:bodyPr vert="eaVert"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BE10B8D-DA7C-4E11-BAA3-76AA76E0A005}" type="datetimeFigureOut">
              <a:rPr kumimoji="1" lang="ja-JP" altLang="en-US" smtClean="0"/>
              <a:t>2020/8/9</a:t>
            </a:fld>
            <a:endParaRPr kumimoji="1"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C1A6BE63-6540-479D-9525-6A9BC55E1C05}" type="slidenum">
              <a:rPr kumimoji="1" lang="ja-JP" altLang="en-US" smtClean="0"/>
              <a:t>‹#›</a:t>
            </a:fld>
            <a:endParaRPr kumimoji="1" lang="ja-JP" altLang="en-US"/>
          </a:p>
        </p:txBody>
      </p:sp>
    </p:spTree>
    <p:extLst>
      <p:ext uri="{BB962C8B-B14F-4D97-AF65-F5344CB8AC3E}">
        <p14:creationId xmlns:p14="http://schemas.microsoft.com/office/powerpoint/2010/main" val="314878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96400" y="365125"/>
            <a:ext cx="1828800" cy="5654675"/>
          </a:xfrm>
        </p:spPr>
        <p:txBody>
          <a:bodyPr vert="eaVert"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hasCustomPrompt="1"/>
          </p:nvPr>
        </p:nvSpPr>
        <p:spPr>
          <a:xfrm>
            <a:off x="1066800" y="365125"/>
            <a:ext cx="8001000" cy="5654675"/>
          </a:xfrm>
        </p:spPr>
        <p:txBody>
          <a:bodyPr vert="eaVert"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BE10B8D-DA7C-4E11-BAA3-76AA76E0A005}" type="datetimeFigureOut">
              <a:rPr kumimoji="1" lang="ja-JP" altLang="en-US" smtClean="0"/>
              <a:t>2020/8/9</a:t>
            </a:fld>
            <a:endParaRPr kumimoji="1"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C1A6BE63-6540-479D-9525-6A9BC55E1C05}" type="slidenum">
              <a:rPr kumimoji="1" lang="ja-JP" altLang="en-US" smtClean="0"/>
              <a:t>‹#›</a:t>
            </a:fld>
            <a:endParaRPr kumimoji="1" lang="ja-JP" altLang="en-US"/>
          </a:p>
        </p:txBody>
      </p:sp>
    </p:spTree>
    <p:extLst>
      <p:ext uri="{BB962C8B-B14F-4D97-AF65-F5344CB8AC3E}">
        <p14:creationId xmlns:p14="http://schemas.microsoft.com/office/powerpoint/2010/main" val="21127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BE10B8D-DA7C-4E11-BAA3-76AA76E0A005}" type="datetimeFigureOut">
              <a:rPr kumimoji="1" lang="ja-JP" altLang="en-US" smtClean="0"/>
              <a:t>2020/8/9</a:t>
            </a:fld>
            <a:endParaRPr kumimoji="1"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C1A6BE63-6540-479D-9525-6A9BC55E1C05}" type="slidenum">
              <a:rPr kumimoji="1" lang="ja-JP" altLang="en-US" smtClean="0"/>
              <a:t>‹#›</a:t>
            </a:fld>
            <a:endParaRPr kumimoji="1" lang="ja-JP" altLang="en-US"/>
          </a:p>
        </p:txBody>
      </p:sp>
    </p:spTree>
    <p:extLst>
      <p:ext uri="{BB962C8B-B14F-4D97-AF65-F5344CB8AC3E}">
        <p14:creationId xmlns:p14="http://schemas.microsoft.com/office/powerpoint/2010/main" val="32971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060450" y="1676401"/>
            <a:ext cx="10058400" cy="1752600"/>
          </a:xfrm>
        </p:spPr>
        <p:txBody>
          <a:bodyPr rtlCol="0" anchor="b">
            <a:normAutofit/>
          </a:bodyPr>
          <a:lstStyle>
            <a:lvl1pPr>
              <a:defRPr sz="48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060450" y="3581400"/>
            <a:ext cx="10058400" cy="1143000"/>
          </a:xfrm>
        </p:spPr>
        <p:txBody>
          <a:bodyPr rtlCol="0"/>
          <a:lstStyle>
            <a:lvl1pPr marL="0" indent="0">
              <a:spcBef>
                <a:spcPts val="1200"/>
              </a:spcBef>
              <a:buNone/>
              <a:defRPr sz="240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マスター テキストの書式設定</a:t>
            </a:r>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BE10B8D-DA7C-4E11-BAA3-76AA76E0A005}" type="datetimeFigureOut">
              <a:rPr kumimoji="1" lang="ja-JP" altLang="en-US" smtClean="0"/>
              <a:t>2020/8/9</a:t>
            </a:fld>
            <a:endParaRPr kumimoji="1"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C1A6BE63-6540-479D-9525-6A9BC55E1C05}" type="slidenum">
              <a:rPr kumimoji="1" lang="ja-JP" altLang="en-US" smtClean="0"/>
              <a:t>‹#›</a:t>
            </a:fld>
            <a:endParaRPr kumimoji="1" lang="ja-JP" altLang="en-US"/>
          </a:p>
        </p:txBody>
      </p:sp>
    </p:spTree>
    <p:extLst>
      <p:ext uri="{BB962C8B-B14F-4D97-AF65-F5344CB8AC3E}">
        <p14:creationId xmlns:p14="http://schemas.microsoft.com/office/powerpoint/2010/main" val="294384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066800" y="1676401"/>
            <a:ext cx="4846320" cy="4343400"/>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278880" y="1676401"/>
            <a:ext cx="4846320" cy="4343400"/>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BE10B8D-DA7C-4E11-BAA3-76AA76E0A005}" type="datetimeFigureOut">
              <a:rPr kumimoji="1" lang="ja-JP" altLang="en-US" smtClean="0"/>
              <a:t>2020/8/9</a:t>
            </a:fld>
            <a:endParaRPr kumimoji="1" lang="ja-JP" altLang="en-US"/>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C1A6BE63-6540-479D-9525-6A9BC55E1C05}" type="slidenum">
              <a:rPr kumimoji="1" lang="ja-JP" altLang="en-US" smtClean="0"/>
              <a:t>‹#›</a:t>
            </a:fld>
            <a:endParaRPr kumimoji="1" lang="ja-JP" altLang="en-US"/>
          </a:p>
        </p:txBody>
      </p:sp>
    </p:spTree>
    <p:extLst>
      <p:ext uri="{BB962C8B-B14F-4D97-AF65-F5344CB8AC3E}">
        <p14:creationId xmlns:p14="http://schemas.microsoft.com/office/powerpoint/2010/main" val="168453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066800" y="1681163"/>
            <a:ext cx="4846320" cy="823912"/>
          </a:xfrm>
        </p:spPr>
        <p:txBody>
          <a:bodyPr rtlCol="0" anchor="ctr"/>
          <a:lstStyle>
            <a:lvl1pPr marL="0" indent="0">
              <a:buNone/>
              <a:defRPr sz="2400" b="0">
                <a:solidFill>
                  <a:schemeClr val="bg2">
                    <a:lumMod val="50000"/>
                    <a:lumOff val="50000"/>
                  </a:schemeClr>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066800" y="2505075"/>
            <a:ext cx="4846320" cy="3514725"/>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278880" y="1681163"/>
            <a:ext cx="4846320" cy="823912"/>
          </a:xfrm>
        </p:spPr>
        <p:txBody>
          <a:bodyPr rtlCol="0" anchor="ctr"/>
          <a:lstStyle>
            <a:lvl1pPr marL="0" indent="0">
              <a:buNone/>
              <a:defRPr sz="2400" b="0">
                <a:solidFill>
                  <a:schemeClr val="bg2">
                    <a:lumMod val="50000"/>
                    <a:lumOff val="50000"/>
                  </a:schemeClr>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278880" y="2505075"/>
            <a:ext cx="4846320" cy="3514725"/>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7" name="日付プレースホルダー 6"/>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BE10B8D-DA7C-4E11-BAA3-76AA76E0A005}" type="datetimeFigureOut">
              <a:rPr kumimoji="1" lang="ja-JP" altLang="en-US" smtClean="0"/>
              <a:t>2020/8/9</a:t>
            </a:fld>
            <a:endParaRPr kumimoji="1" lang="ja-JP" altLang="en-US"/>
          </a:p>
        </p:txBody>
      </p:sp>
      <p:sp>
        <p:nvSpPr>
          <p:cNvPr id="9" name="スライド番号プレースホルダー 8"/>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C1A6BE63-6540-479D-9525-6A9BC55E1C05}" type="slidenum">
              <a:rPr kumimoji="1" lang="ja-JP" altLang="en-US" smtClean="0"/>
              <a:t>‹#›</a:t>
            </a:fld>
            <a:endParaRPr kumimoji="1" lang="ja-JP" altLang="en-US"/>
          </a:p>
        </p:txBody>
      </p:sp>
    </p:spTree>
    <p:extLst>
      <p:ext uri="{BB962C8B-B14F-4D97-AF65-F5344CB8AC3E}">
        <p14:creationId xmlns:p14="http://schemas.microsoft.com/office/powerpoint/2010/main" val="9765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4" name="フッター プレースホルダー 3"/>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3" name="日付プレースホルダー 2"/>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BE10B8D-DA7C-4E11-BAA3-76AA76E0A005}" type="datetimeFigureOut">
              <a:rPr kumimoji="1" lang="ja-JP" altLang="en-US" smtClean="0"/>
              <a:t>2020/8/9</a:t>
            </a:fld>
            <a:endParaRPr kumimoji="1" lang="ja-JP" altLang="en-US"/>
          </a:p>
        </p:txBody>
      </p:sp>
      <p:sp>
        <p:nvSpPr>
          <p:cNvPr id="5" name="スライド番号プレースホルダー 4"/>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C1A6BE63-6540-479D-9525-6A9BC55E1C05}" type="slidenum">
              <a:rPr kumimoji="1" lang="ja-JP" altLang="en-US" smtClean="0"/>
              <a:t>‹#›</a:t>
            </a:fld>
            <a:endParaRPr kumimoji="1" lang="ja-JP" altLang="en-US"/>
          </a:p>
        </p:txBody>
      </p:sp>
    </p:spTree>
    <p:extLst>
      <p:ext uri="{BB962C8B-B14F-4D97-AF65-F5344CB8AC3E}">
        <p14:creationId xmlns:p14="http://schemas.microsoft.com/office/powerpoint/2010/main" val="40497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2" name="日付プレースホルダー 1"/>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BE10B8D-DA7C-4E11-BAA3-76AA76E0A005}" type="datetimeFigureOut">
              <a:rPr kumimoji="1" lang="ja-JP" altLang="en-US" smtClean="0"/>
              <a:t>2020/8/9</a:t>
            </a:fld>
            <a:endParaRPr kumimoji="1" lang="ja-JP" altLang="en-US"/>
          </a:p>
        </p:txBody>
      </p:sp>
      <p:sp>
        <p:nvSpPr>
          <p:cNvPr id="4" name="スライド番号プレースホルダー 3"/>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C1A6BE63-6540-479D-9525-6A9BC55E1C05}" type="slidenum">
              <a:rPr kumimoji="1" lang="ja-JP" altLang="en-US" smtClean="0"/>
              <a:t>‹#›</a:t>
            </a:fld>
            <a:endParaRPr kumimoji="1" lang="ja-JP" altLang="en-US"/>
          </a:p>
        </p:txBody>
      </p:sp>
    </p:spTree>
    <p:extLst>
      <p:ext uri="{BB962C8B-B14F-4D97-AF65-F5344CB8AC3E}">
        <p14:creationId xmlns:p14="http://schemas.microsoft.com/office/powerpoint/2010/main" val="4861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8" name="長方形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7924800" y="838200"/>
            <a:ext cx="3657600" cy="2133600"/>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609600" y="838200"/>
            <a:ext cx="6172200" cy="5181601"/>
          </a:xfrm>
        </p:spPr>
        <p:txBody>
          <a:bodyPr rtlCol="0">
            <a:normAutofit/>
          </a:bodyPr>
          <a:lstStyle>
            <a:lvl1pPr>
              <a:defRPr sz="2400">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600">
                <a:latin typeface="Meiryo UI" panose="020B0604030504040204" pitchFamily="50" charset="-128"/>
                <a:ea typeface="Meiryo UI" panose="020B0604030504040204" pitchFamily="50" charset="-128"/>
              </a:defRPr>
            </a:lvl4pPr>
            <a:lvl5pPr>
              <a:defRPr sz="160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7924802" y="3124200"/>
            <a:ext cx="3657600" cy="2895600"/>
          </a:xfrm>
        </p:spPr>
        <p:txBody>
          <a:bodyPr rtlCol="0">
            <a:normAutofit/>
          </a:bodyPr>
          <a:lstStyle>
            <a:lvl1pPr marL="0" indent="0">
              <a:spcBef>
                <a:spcPts val="1200"/>
              </a:spcBef>
              <a:buNone/>
              <a:defRPr sz="24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Tree>
    <p:extLst>
      <p:ext uri="{BB962C8B-B14F-4D97-AF65-F5344CB8AC3E}">
        <p14:creationId xmlns:p14="http://schemas.microsoft.com/office/powerpoint/2010/main" val="256136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924800" y="838200"/>
            <a:ext cx="3657600" cy="2133600"/>
          </a:xfrm>
        </p:spPr>
        <p:txBody>
          <a:bodyPr rtlCol="0" anchor="b">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0" y="0"/>
            <a:ext cx="7239000" cy="6858000"/>
          </a:xfrm>
          <a:solidFill>
            <a:schemeClr val="bg1"/>
          </a:solidFill>
        </p:spPr>
        <p:txBody>
          <a:bodyPr tIns="365760" rtlCol="0">
            <a:normAutofit/>
          </a:bodyPr>
          <a:lstStyle>
            <a:lvl1pPr marL="0" indent="0" algn="ctr">
              <a:buNone/>
              <a:defRPr sz="240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7924801" y="3124200"/>
            <a:ext cx="3657600" cy="2895600"/>
          </a:xfrm>
        </p:spPr>
        <p:txBody>
          <a:bodyPr rtlCol="0">
            <a:normAutofit/>
          </a:bodyPr>
          <a:lstStyle>
            <a:lvl1pPr marL="0" indent="0">
              <a:spcBef>
                <a:spcPts val="1200"/>
              </a:spcBef>
              <a:buNone/>
              <a:defRPr sz="24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8" name="長方形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578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1100">
                <a:solidFill>
                  <a:schemeClr val="tx1">
                    <a:tint val="75000"/>
                  </a:schemeClr>
                </a:solidFill>
                <a:latin typeface="Meiryo UI" panose="020B0604030504040204" pitchFamily="50" charset="-128"/>
                <a:ea typeface="Meiryo UI" panose="020B0604030504040204" pitchFamily="50" charset="-128"/>
              </a:defRPr>
            </a:lvl1pPr>
          </a:lstStyle>
          <a:p>
            <a:endParaRPr kumimoji="1" lang="ja-JP" altLang="en-US"/>
          </a:p>
        </p:txBody>
      </p:sp>
      <p:sp>
        <p:nvSpPr>
          <p:cNvPr id="4" name="日付プレースホルダー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1100">
                <a:solidFill>
                  <a:schemeClr val="tx1">
                    <a:tint val="75000"/>
                  </a:schemeClr>
                </a:solidFill>
                <a:latin typeface="Meiryo UI" panose="020B0604030504040204" pitchFamily="50" charset="-128"/>
                <a:ea typeface="Meiryo UI" panose="020B0604030504040204" pitchFamily="50" charset="-128"/>
              </a:defRPr>
            </a:lvl1pPr>
          </a:lstStyle>
          <a:p>
            <a:fld id="{ABE10B8D-DA7C-4E11-BAA3-76AA76E0A005}" type="datetimeFigureOut">
              <a:rPr kumimoji="1" lang="ja-JP" altLang="en-US" smtClean="0"/>
              <a:t>2020/8/9</a:t>
            </a:fld>
            <a:endParaRPr kumimoji="1" lang="ja-JP" altLang="en-US"/>
          </a:p>
        </p:txBody>
      </p:sp>
      <p:sp>
        <p:nvSpPr>
          <p:cNvPr id="6" name="スライド番号プレースホルダー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1100">
                <a:solidFill>
                  <a:schemeClr val="tx1">
                    <a:tint val="75000"/>
                  </a:schemeClr>
                </a:solidFill>
                <a:latin typeface="Meiryo UI" panose="020B0604030504040204" pitchFamily="50" charset="-128"/>
                <a:ea typeface="Meiryo UI" panose="020B0604030504040204" pitchFamily="50" charset="-128"/>
              </a:defRPr>
            </a:lvl1pPr>
          </a:lstStyle>
          <a:p>
            <a:fld id="{C1A6BE63-6540-479D-9525-6A9BC55E1C05}" type="slidenum">
              <a:rPr kumimoji="1" lang="ja-JP" altLang="en-US" smtClean="0"/>
              <a:t>‹#›</a:t>
            </a:fld>
            <a:endParaRPr kumimoji="1" lang="ja-JP" altLang="en-US"/>
          </a:p>
        </p:txBody>
      </p:sp>
    </p:spTree>
    <p:extLst>
      <p:ext uri="{BB962C8B-B14F-4D97-AF65-F5344CB8AC3E}">
        <p14:creationId xmlns:p14="http://schemas.microsoft.com/office/powerpoint/2010/main" val="30299925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3600" b="1"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orms.gle/JGE5RpuYUWQ2Pdyg7"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5DE1C9-7CF8-40F4-B633-BDACBA81CF8C}"/>
              </a:ext>
            </a:extLst>
          </p:cNvPr>
          <p:cNvSpPr>
            <a:spLocks noGrp="1"/>
          </p:cNvSpPr>
          <p:nvPr>
            <p:ph type="ctrTitle"/>
          </p:nvPr>
        </p:nvSpPr>
        <p:spPr>
          <a:xfrm>
            <a:off x="5254580" y="1145813"/>
            <a:ext cx="5856105" cy="2514599"/>
          </a:xfrm>
        </p:spPr>
        <p:txBody>
          <a:bodyPr>
            <a:normAutofit/>
          </a:bodyPr>
          <a:lstStyle/>
          <a:p>
            <a:r>
              <a:rPr kumimoji="1" lang="en-US" altLang="ja-JP" sz="4800" dirty="0"/>
              <a:t>2020</a:t>
            </a:r>
            <a:r>
              <a:rPr kumimoji="1" lang="ja-JP" altLang="en-US" sz="4800" dirty="0"/>
              <a:t>年度</a:t>
            </a:r>
            <a:br>
              <a:rPr kumimoji="1" lang="en-US" altLang="ja-JP" sz="4800" dirty="0"/>
            </a:br>
            <a:r>
              <a:rPr kumimoji="1" lang="ja-JP" altLang="en-US" sz="6000" dirty="0"/>
              <a:t>横浜市民大会</a:t>
            </a:r>
            <a:br>
              <a:rPr kumimoji="1" lang="en-US" altLang="ja-JP" sz="6000" dirty="0"/>
            </a:br>
            <a:r>
              <a:rPr lang="ja-JP" altLang="en-US" sz="6000" dirty="0"/>
              <a:t>参加ガイドライン</a:t>
            </a:r>
            <a:endParaRPr kumimoji="1" lang="ja-JP" altLang="en-US" sz="4800" dirty="0"/>
          </a:p>
        </p:txBody>
      </p:sp>
      <p:sp>
        <p:nvSpPr>
          <p:cNvPr id="4" name="字幕 3">
            <a:extLst>
              <a:ext uri="{FF2B5EF4-FFF2-40B4-BE49-F238E27FC236}">
                <a16:creationId xmlns:a16="http://schemas.microsoft.com/office/drawing/2014/main" id="{7CA3BDBE-CEA7-4AF1-BC6A-069575519545}"/>
              </a:ext>
            </a:extLst>
          </p:cNvPr>
          <p:cNvSpPr>
            <a:spLocks noGrp="1"/>
          </p:cNvSpPr>
          <p:nvPr>
            <p:ph type="subTitle" idx="1"/>
          </p:nvPr>
        </p:nvSpPr>
        <p:spPr>
          <a:xfrm>
            <a:off x="7272781" y="4054193"/>
            <a:ext cx="3412902" cy="1397306"/>
          </a:xfrm>
        </p:spPr>
        <p:txBody>
          <a:bodyPr wrap="square">
            <a:spAutoFit/>
          </a:bodyPr>
          <a:lstStyle/>
          <a:p>
            <a:pPr algn="r"/>
            <a:r>
              <a:rPr kumimoji="1" lang="en-US" altLang="ja-JP" b="1" dirty="0">
                <a:solidFill>
                  <a:schemeClr val="tx1"/>
                </a:solidFill>
              </a:rPr>
              <a:t>2020</a:t>
            </a:r>
            <a:r>
              <a:rPr kumimoji="1" lang="ja-JP" altLang="en-US" b="1" dirty="0">
                <a:solidFill>
                  <a:schemeClr val="tx1"/>
                </a:solidFill>
              </a:rPr>
              <a:t>年</a:t>
            </a:r>
            <a:r>
              <a:rPr kumimoji="1" lang="en-US" altLang="ja-JP" b="1" dirty="0">
                <a:solidFill>
                  <a:schemeClr val="tx1"/>
                </a:solidFill>
              </a:rPr>
              <a:t>8</a:t>
            </a:r>
            <a:r>
              <a:rPr kumimoji="1" lang="ja-JP" altLang="en-US" b="1" dirty="0">
                <a:solidFill>
                  <a:schemeClr val="tx1"/>
                </a:solidFill>
              </a:rPr>
              <a:t>月</a:t>
            </a:r>
            <a:endParaRPr kumimoji="1" lang="en-US" altLang="ja-JP" b="1" dirty="0">
              <a:solidFill>
                <a:schemeClr val="tx1"/>
              </a:solidFill>
            </a:endParaRPr>
          </a:p>
          <a:p>
            <a:pPr algn="r"/>
            <a:r>
              <a:rPr kumimoji="1" lang="ja-JP" altLang="en-US" b="1" dirty="0">
                <a:solidFill>
                  <a:schemeClr val="tx1"/>
                </a:solidFill>
              </a:rPr>
              <a:t>横浜バスケットボール協会</a:t>
            </a:r>
            <a:endParaRPr kumimoji="1" lang="en-US" altLang="ja-JP" b="1" dirty="0">
              <a:solidFill>
                <a:schemeClr val="tx1"/>
              </a:solidFill>
            </a:endParaRPr>
          </a:p>
          <a:p>
            <a:pPr algn="r"/>
            <a:r>
              <a:rPr lang="ja-JP" altLang="en-US" b="1" dirty="0">
                <a:solidFill>
                  <a:schemeClr val="tx1"/>
                </a:solidFill>
              </a:rPr>
              <a:t>競技委員会</a:t>
            </a:r>
            <a:endParaRPr kumimoji="1" lang="en-US" altLang="ja-JP" b="1" dirty="0">
              <a:solidFill>
                <a:schemeClr val="tx1"/>
              </a:solidFill>
            </a:endParaRPr>
          </a:p>
        </p:txBody>
      </p:sp>
    </p:spTree>
    <p:extLst>
      <p:ext uri="{BB962C8B-B14F-4D97-AF65-F5344CB8AC3E}">
        <p14:creationId xmlns:p14="http://schemas.microsoft.com/office/powerpoint/2010/main" val="1325031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5DE1C9-7CF8-40F4-B633-BDACBA81CF8C}"/>
              </a:ext>
            </a:extLst>
          </p:cNvPr>
          <p:cNvSpPr>
            <a:spLocks noGrp="1"/>
          </p:cNvSpPr>
          <p:nvPr>
            <p:ph type="ctrTitle"/>
          </p:nvPr>
        </p:nvSpPr>
        <p:spPr>
          <a:xfrm>
            <a:off x="609600" y="1145813"/>
            <a:ext cx="11190514" cy="2514599"/>
          </a:xfrm>
        </p:spPr>
        <p:txBody>
          <a:bodyPr>
            <a:normAutofit/>
          </a:bodyPr>
          <a:lstStyle/>
          <a:p>
            <a:r>
              <a:rPr kumimoji="1" lang="ja-JP" altLang="en-US" dirty="0">
                <a:solidFill>
                  <a:srgbClr val="FFFF00"/>
                </a:solidFill>
              </a:rPr>
              <a:t>新型コロナウイルス感染症対応について</a:t>
            </a:r>
            <a:endParaRPr kumimoji="1" lang="ja-JP" altLang="en-US" sz="4400" dirty="0">
              <a:solidFill>
                <a:srgbClr val="FFFF00"/>
              </a:solidFill>
            </a:endParaRPr>
          </a:p>
        </p:txBody>
      </p:sp>
    </p:spTree>
    <p:extLst>
      <p:ext uri="{BB962C8B-B14F-4D97-AF65-F5344CB8AC3E}">
        <p14:creationId xmlns:p14="http://schemas.microsoft.com/office/powerpoint/2010/main" val="4158620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A98BED6-2D99-46FC-B953-6C771DFB1B26}"/>
              </a:ext>
            </a:extLst>
          </p:cNvPr>
          <p:cNvSpPr txBox="1"/>
          <p:nvPr/>
        </p:nvSpPr>
        <p:spPr>
          <a:xfrm>
            <a:off x="518374" y="447311"/>
            <a:ext cx="11155251" cy="5793189"/>
          </a:xfrm>
          <a:prstGeom prst="rect">
            <a:avLst/>
          </a:prstGeom>
          <a:noFill/>
        </p:spPr>
        <p:txBody>
          <a:bodyPr wrap="square" rtlCol="0">
            <a:spAutoFit/>
          </a:bodyPr>
          <a:lstStyle/>
          <a:p>
            <a:pPr>
              <a:lnSpc>
                <a:spcPct val="150000"/>
              </a:lnSpc>
            </a:pPr>
            <a:r>
              <a:rPr kumimoji="1" lang="ja-JP" altLang="en-US" sz="3600" b="1" dirty="0">
                <a:solidFill>
                  <a:srgbClr val="FFFF00"/>
                </a:solidFill>
                <a:latin typeface="Meiryo UI" panose="020B0604030504040204" pitchFamily="50" charset="-128"/>
                <a:ea typeface="Meiryo UI" panose="020B0604030504040204" pitchFamily="50" charset="-128"/>
              </a:rPr>
              <a:t>新型コロナウイルス感染症の拡大状況によっては、政府・自治体・スポーツ協会・上部団体の指示に基づき、大会日程が中止となる可能性があります。</a:t>
            </a:r>
            <a:endParaRPr kumimoji="1" lang="en-US" altLang="ja-JP" sz="3600" b="1" dirty="0">
              <a:solidFill>
                <a:srgbClr val="FFFF00"/>
              </a:solidFill>
              <a:latin typeface="Meiryo UI" panose="020B0604030504040204" pitchFamily="50" charset="-128"/>
              <a:ea typeface="Meiryo UI" panose="020B0604030504040204" pitchFamily="50" charset="-128"/>
            </a:endParaRPr>
          </a:p>
          <a:p>
            <a:pPr>
              <a:lnSpc>
                <a:spcPct val="150000"/>
              </a:lnSpc>
            </a:pPr>
            <a:r>
              <a:rPr kumimoji="1" lang="ja-JP" altLang="en-US" sz="3600" b="1" dirty="0">
                <a:solidFill>
                  <a:srgbClr val="FFFF00"/>
                </a:solidFill>
                <a:latin typeface="Meiryo UI" panose="020B0604030504040204" pitchFamily="50" charset="-128"/>
                <a:ea typeface="Meiryo UI" panose="020B0604030504040204" pitchFamily="50" charset="-128"/>
              </a:rPr>
              <a:t>また、本大会内で発症が確認された場合も、同様に中止となる可能性があります。</a:t>
            </a:r>
            <a:endParaRPr kumimoji="1" lang="en-US" altLang="ja-JP" sz="3600" b="1" dirty="0">
              <a:solidFill>
                <a:srgbClr val="FFFF00"/>
              </a:solidFill>
              <a:latin typeface="Meiryo UI" panose="020B0604030504040204" pitchFamily="50" charset="-128"/>
              <a:ea typeface="Meiryo UI" panose="020B0604030504040204" pitchFamily="50" charset="-128"/>
            </a:endParaRPr>
          </a:p>
          <a:p>
            <a:pPr>
              <a:lnSpc>
                <a:spcPct val="150000"/>
              </a:lnSpc>
            </a:pPr>
            <a:r>
              <a:rPr kumimoji="1" lang="ja-JP" altLang="en-US" sz="3600" b="1" dirty="0">
                <a:solidFill>
                  <a:srgbClr val="FFFF00"/>
                </a:solidFill>
                <a:latin typeface="Meiryo UI" panose="020B0604030504040204" pitchFamily="50" charset="-128"/>
                <a:ea typeface="Meiryo UI" panose="020B0604030504040204" pitchFamily="50" charset="-128"/>
              </a:rPr>
              <a:t>各個人で十分に体調管理を行った上で大会参加をお願いします。</a:t>
            </a:r>
            <a:endParaRPr kumimoji="1" lang="en-US" altLang="ja-JP" sz="3600" b="1" dirty="0">
              <a:solidFill>
                <a:srgbClr val="FFFF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119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716DEC5-854C-476F-AF46-77C561B19EE8}"/>
              </a:ext>
            </a:extLst>
          </p:cNvPr>
          <p:cNvSpPr>
            <a:spLocks noGrp="1"/>
          </p:cNvSpPr>
          <p:nvPr>
            <p:ph type="title"/>
          </p:nvPr>
        </p:nvSpPr>
        <p:spPr>
          <a:xfrm>
            <a:off x="319825" y="266164"/>
            <a:ext cx="10752365" cy="583842"/>
          </a:xfrm>
        </p:spPr>
        <p:txBody>
          <a:bodyPr>
            <a:normAutofit fontScale="90000"/>
          </a:bodyPr>
          <a:lstStyle/>
          <a:p>
            <a:r>
              <a:rPr lang="en-US" altLang="ja-JP" dirty="0"/>
              <a:t>(</a:t>
            </a:r>
            <a:r>
              <a:rPr lang="ja-JP" altLang="en-US" dirty="0"/>
              <a:t>重要</a:t>
            </a:r>
            <a:r>
              <a:rPr lang="en-US" altLang="ja-JP" dirty="0"/>
              <a:t>)</a:t>
            </a:r>
            <a:r>
              <a:rPr lang="ja-JP" altLang="en-US" dirty="0"/>
              <a:t> 新型コロナウイルス感染症対応について</a:t>
            </a:r>
            <a:endParaRPr kumimoji="1" lang="ja-JP" altLang="en-US" dirty="0"/>
          </a:p>
        </p:txBody>
      </p:sp>
      <p:sp>
        <p:nvSpPr>
          <p:cNvPr id="5" name="テキスト ボックス 4">
            <a:extLst>
              <a:ext uri="{FF2B5EF4-FFF2-40B4-BE49-F238E27FC236}">
                <a16:creationId xmlns:a16="http://schemas.microsoft.com/office/drawing/2014/main" id="{DA98BED6-2D99-46FC-B953-6C771DFB1B26}"/>
              </a:ext>
            </a:extLst>
          </p:cNvPr>
          <p:cNvSpPr txBox="1"/>
          <p:nvPr/>
        </p:nvSpPr>
        <p:spPr>
          <a:xfrm>
            <a:off x="319825" y="936712"/>
            <a:ext cx="11646887" cy="5567806"/>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kumimoji="1" lang="ja-JP" altLang="en-US" sz="2000" b="1" dirty="0">
                <a:latin typeface="Meiryo UI" panose="020B0604030504040204" pitchFamily="50" charset="-128"/>
                <a:ea typeface="Meiryo UI" panose="020B0604030504040204" pitchFamily="50" charset="-128"/>
              </a:rPr>
              <a:t>新型コロナウイルス感染症感染拡大防止のため、以下の対応を遵守すること</a:t>
            </a:r>
            <a:endParaRPr kumimoji="1" lang="en-US" altLang="ja-JP" sz="2000" b="1" dirty="0">
              <a:latin typeface="Meiryo UI" panose="020B0604030504040204" pitchFamily="50" charset="-128"/>
              <a:ea typeface="Meiryo UI" panose="020B0604030504040204" pitchFamily="50" charset="-128"/>
            </a:endParaRPr>
          </a:p>
          <a:p>
            <a:pPr marL="342900" indent="-342900">
              <a:lnSpc>
                <a:spcPct val="150000"/>
              </a:lnSpc>
              <a:buFont typeface="Wingdings" panose="05000000000000000000" pitchFamily="2" charset="2"/>
              <a:buChar char="u"/>
            </a:pPr>
            <a:endParaRPr kumimoji="1" lang="en-US" altLang="ja-JP" sz="2000" b="1" dirty="0">
              <a:latin typeface="Meiryo UI" panose="020B0604030504040204" pitchFamily="50" charset="-128"/>
              <a:ea typeface="Meiryo UI" panose="020B0604030504040204" pitchFamily="50" charset="-128"/>
            </a:endParaRPr>
          </a:p>
          <a:p>
            <a:pPr marL="457200" indent="-457200">
              <a:lnSpc>
                <a:spcPct val="150000"/>
              </a:lnSpc>
              <a:buFont typeface="+mj-lt"/>
              <a:buAutoNum type="arabicPeriod"/>
            </a:pPr>
            <a:r>
              <a:rPr kumimoji="1" lang="en-US" altLang="ja-JP" sz="2000" b="1" u="sng" dirty="0">
                <a:latin typeface="Meiryo UI" panose="020B0604030504040204" pitchFamily="50" charset="-128"/>
                <a:ea typeface="Meiryo UI" panose="020B0604030504040204" pitchFamily="50" charset="-128"/>
              </a:rPr>
              <a:t>JBA</a:t>
            </a:r>
            <a:r>
              <a:rPr kumimoji="1" lang="ja-JP" altLang="en-US" sz="2000" b="1" u="sng" dirty="0">
                <a:latin typeface="Meiryo UI" panose="020B0604030504040204" pitchFamily="50" charset="-128"/>
                <a:ea typeface="Meiryo UI" panose="020B0604030504040204" pitchFamily="50" charset="-128"/>
              </a:rPr>
              <a:t> 新型コロナウイルス感染症に関するバスケットボール活動再開ガイドラインより</a:t>
            </a:r>
            <a:endParaRPr kumimoji="1" lang="en-US" altLang="ja-JP" sz="2000" b="1" u="sng" dirty="0">
              <a:latin typeface="Meiryo UI" panose="020B0604030504040204" pitchFamily="50" charset="-128"/>
              <a:ea typeface="Meiryo UI" panose="020B0604030504040204" pitchFamily="50" charset="-128"/>
            </a:endParaRPr>
          </a:p>
          <a:p>
            <a:pPr marL="914400" lvl="1" indent="-457200">
              <a:lnSpc>
                <a:spcPct val="150000"/>
              </a:lnSpc>
              <a:buFont typeface="+mj-ea"/>
              <a:buAutoNum type="circleNumDbPlain"/>
            </a:pPr>
            <a:r>
              <a:rPr kumimoji="1" lang="ja-JP" altLang="en-US" sz="2000" b="1" dirty="0">
                <a:latin typeface="Meiryo UI" panose="020B0604030504040204" pitchFamily="50" charset="-128"/>
                <a:ea typeface="Meiryo UI" panose="020B0604030504040204" pitchFamily="50" charset="-128"/>
              </a:rPr>
              <a:t>以下の事項に該当する場合の⾃主的な参加の⾒合わせ</a:t>
            </a:r>
            <a:endParaRPr kumimoji="1" lang="en-US" altLang="ja-JP" sz="2000" b="1" dirty="0">
              <a:latin typeface="Meiryo UI" panose="020B0604030504040204" pitchFamily="50" charset="-128"/>
              <a:ea typeface="Meiryo UI" panose="020B0604030504040204" pitchFamily="50" charset="-128"/>
            </a:endParaRPr>
          </a:p>
          <a:p>
            <a:pPr marL="1371600" lvl="2" indent="-457200">
              <a:lnSpc>
                <a:spcPct val="150000"/>
              </a:lnSpc>
              <a:buFont typeface="Arial" panose="020B0604020202020204" pitchFamily="34" charset="0"/>
              <a:buChar char="•"/>
            </a:pPr>
            <a:r>
              <a:rPr kumimoji="1" lang="ja-JP" altLang="en-US" sz="2000" b="1" dirty="0">
                <a:latin typeface="Meiryo UI" panose="020B0604030504040204" pitchFamily="50" charset="-128"/>
                <a:ea typeface="Meiryo UI" panose="020B0604030504040204" pitchFamily="50" charset="-128"/>
              </a:rPr>
              <a:t>体調が良くない場合（例：発熱・咳・咽頭痛などの症状がある場合）</a:t>
            </a:r>
            <a:endParaRPr kumimoji="1" lang="en-US" altLang="ja-JP" sz="2000" b="1" dirty="0">
              <a:latin typeface="Meiryo UI" panose="020B0604030504040204" pitchFamily="50" charset="-128"/>
              <a:ea typeface="Meiryo UI" panose="020B0604030504040204" pitchFamily="50" charset="-128"/>
            </a:endParaRPr>
          </a:p>
          <a:p>
            <a:pPr marL="1371600" lvl="2" indent="-457200">
              <a:lnSpc>
                <a:spcPct val="150000"/>
              </a:lnSpc>
              <a:buFont typeface="Arial" panose="020B0604020202020204" pitchFamily="34" charset="0"/>
              <a:buChar char="•"/>
            </a:pPr>
            <a:r>
              <a:rPr kumimoji="1" lang="ja-JP" altLang="en-US" sz="2000" b="1" dirty="0">
                <a:latin typeface="Meiryo UI" panose="020B0604030504040204" pitchFamily="50" charset="-128"/>
                <a:ea typeface="Meiryo UI" panose="020B0604030504040204" pitchFamily="50" charset="-128"/>
              </a:rPr>
              <a:t>同居家族や⾝近な⼈に感染が疑われる⽅がいる場合</a:t>
            </a:r>
            <a:endParaRPr kumimoji="1" lang="en-US" altLang="ja-JP" sz="2000" b="1" dirty="0">
              <a:latin typeface="Meiryo UI" panose="020B0604030504040204" pitchFamily="50" charset="-128"/>
              <a:ea typeface="Meiryo UI" panose="020B0604030504040204" pitchFamily="50" charset="-128"/>
            </a:endParaRPr>
          </a:p>
          <a:p>
            <a:pPr marL="1371600" lvl="2" indent="-457200">
              <a:lnSpc>
                <a:spcPct val="150000"/>
              </a:lnSpc>
              <a:buFont typeface="Arial" panose="020B0604020202020204" pitchFamily="34" charset="0"/>
              <a:buChar char="•"/>
            </a:pPr>
            <a:r>
              <a:rPr kumimoji="1" lang="ja-JP" altLang="en-US" sz="2000" b="1" dirty="0">
                <a:latin typeface="Meiryo UI" panose="020B0604030504040204" pitchFamily="50" charset="-128"/>
                <a:ea typeface="Meiryo UI" panose="020B0604030504040204" pitchFamily="50" charset="-128"/>
              </a:rPr>
              <a:t>過去</a:t>
            </a:r>
            <a:r>
              <a:rPr kumimoji="1" lang="en-US" altLang="ja-JP" sz="2000" b="1" dirty="0">
                <a:latin typeface="Meiryo UI" panose="020B0604030504040204" pitchFamily="50" charset="-128"/>
                <a:ea typeface="Meiryo UI" panose="020B0604030504040204" pitchFamily="50" charset="-128"/>
              </a:rPr>
              <a:t>14⽇</a:t>
            </a:r>
            <a:r>
              <a:rPr kumimoji="1" lang="ja-JP" altLang="en-US" sz="2000" b="1" dirty="0">
                <a:latin typeface="Meiryo UI" panose="020B0604030504040204" pitchFamily="50" charset="-128"/>
                <a:ea typeface="Meiryo UI" panose="020B0604030504040204" pitchFamily="50" charset="-128"/>
              </a:rPr>
              <a:t>以内に政府から⼊国制限、⼊国後の観察期間を必要とされている国、地域等への渡航⼜は当該在住者との濃厚接触がある場合</a:t>
            </a:r>
            <a:endParaRPr kumimoji="1" lang="en-US" altLang="ja-JP" sz="2000" b="1" dirty="0">
              <a:latin typeface="Meiryo UI" panose="020B0604030504040204" pitchFamily="50" charset="-128"/>
              <a:ea typeface="Meiryo UI" panose="020B0604030504040204" pitchFamily="50" charset="-128"/>
            </a:endParaRPr>
          </a:p>
          <a:p>
            <a:pPr marL="914400" lvl="1" indent="-457200">
              <a:lnSpc>
                <a:spcPct val="150000"/>
              </a:lnSpc>
              <a:buFont typeface="+mj-ea"/>
              <a:buAutoNum type="circleNumDbPlain"/>
            </a:pPr>
            <a:r>
              <a:rPr kumimoji="1" lang="ja-JP" altLang="en-US" sz="2000" b="1" dirty="0">
                <a:latin typeface="Meiryo UI" panose="020B0604030504040204" pitchFamily="50" charset="-128"/>
                <a:ea typeface="Meiryo UI" panose="020B0604030504040204" pitchFamily="50" charset="-128"/>
              </a:rPr>
              <a:t>大会参加者全員のマスク着⽤</a:t>
            </a:r>
            <a:endParaRPr kumimoji="1" lang="en-US" altLang="ja-JP" sz="2000" b="1" dirty="0">
              <a:latin typeface="Meiryo UI" panose="020B0604030504040204" pitchFamily="50" charset="-128"/>
              <a:ea typeface="Meiryo UI" panose="020B0604030504040204" pitchFamily="50" charset="-128"/>
            </a:endParaRPr>
          </a:p>
          <a:p>
            <a:pPr marL="914400" lvl="1" indent="-457200">
              <a:lnSpc>
                <a:spcPct val="150000"/>
              </a:lnSpc>
              <a:buFont typeface="+mj-ea"/>
              <a:buAutoNum type="circleNumDbPlain"/>
            </a:pPr>
            <a:r>
              <a:rPr kumimoji="1" lang="ja-JP" altLang="en-US" sz="2000" b="1" dirty="0">
                <a:latin typeface="Meiryo UI" panose="020B0604030504040204" pitchFamily="50" charset="-128"/>
                <a:ea typeface="Meiryo UI" panose="020B0604030504040204" pitchFamily="50" charset="-128"/>
              </a:rPr>
              <a:t>主催者が⽰す注意事項の遵守</a:t>
            </a:r>
            <a:endParaRPr kumimoji="1" lang="en-US" altLang="ja-JP" sz="2000" b="1" dirty="0">
              <a:latin typeface="Meiryo UI" panose="020B0604030504040204" pitchFamily="50" charset="-128"/>
              <a:ea typeface="Meiryo UI" panose="020B0604030504040204" pitchFamily="50" charset="-128"/>
            </a:endParaRPr>
          </a:p>
          <a:p>
            <a:pPr marL="914400" lvl="1" indent="-457200">
              <a:lnSpc>
                <a:spcPct val="150000"/>
              </a:lnSpc>
              <a:buFont typeface="+mj-ea"/>
              <a:buAutoNum type="circleNumDbPlain"/>
            </a:pPr>
            <a:r>
              <a:rPr kumimoji="1" lang="ja-JP" altLang="en-US" sz="2000" b="1" dirty="0">
                <a:latin typeface="Meiryo UI" panose="020B0604030504040204" pitchFamily="50" charset="-128"/>
                <a:ea typeface="Meiryo UI" panose="020B0604030504040204" pitchFamily="50" charset="-128"/>
              </a:rPr>
              <a:t>大会終了後に新型コロナウイルス感染症を発症した場合の速やかな報告</a:t>
            </a:r>
            <a:endParaRPr kumimoji="1" lang="en-US" altLang="ja-JP" sz="2000" b="1" dirty="0">
              <a:latin typeface="Meiryo UI" panose="020B0604030504040204" pitchFamily="50" charset="-128"/>
              <a:ea typeface="Meiryo UI" panose="020B0604030504040204" pitchFamily="50" charset="-128"/>
            </a:endParaRPr>
          </a:p>
          <a:p>
            <a:pPr marL="914400" lvl="1" indent="-457200">
              <a:lnSpc>
                <a:spcPct val="150000"/>
              </a:lnSpc>
              <a:buFont typeface="+mj-ea"/>
              <a:buAutoNum type="circleNumDbPlain"/>
            </a:pPr>
            <a:r>
              <a:rPr kumimoji="1" lang="ja-JP" altLang="en-US" sz="2000" b="1" dirty="0">
                <a:latin typeface="Meiryo UI" panose="020B0604030504040204" pitchFamily="50" charset="-128"/>
                <a:ea typeface="Meiryo UI" panose="020B0604030504040204" pitchFamily="50" charset="-128"/>
              </a:rPr>
              <a:t>大会実施中は可能な限り⾏動記録を記載</a:t>
            </a:r>
            <a:endParaRPr kumimoji="1" lang="en-US" altLang="ja-JP" sz="2000"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C8D82566-19FD-4539-B399-1ECF078B228C}"/>
              </a:ext>
            </a:extLst>
          </p:cNvPr>
          <p:cNvPicPr>
            <a:picLocks noChangeAspect="1"/>
          </p:cNvPicPr>
          <p:nvPr/>
        </p:nvPicPr>
        <p:blipFill>
          <a:blip r:embed="rId2"/>
          <a:stretch>
            <a:fillRect/>
          </a:stretch>
        </p:blipFill>
        <p:spPr>
          <a:xfrm>
            <a:off x="10489558" y="4859685"/>
            <a:ext cx="1165263" cy="1165263"/>
          </a:xfrm>
          <a:prstGeom prst="rect">
            <a:avLst/>
          </a:prstGeom>
        </p:spPr>
      </p:pic>
      <p:sp>
        <p:nvSpPr>
          <p:cNvPr id="7" name="テキスト ボックス 6">
            <a:extLst>
              <a:ext uri="{FF2B5EF4-FFF2-40B4-BE49-F238E27FC236}">
                <a16:creationId xmlns:a16="http://schemas.microsoft.com/office/drawing/2014/main" id="{530D6969-D43D-4361-BB21-8B4BBB6AF3B8}"/>
              </a:ext>
            </a:extLst>
          </p:cNvPr>
          <p:cNvSpPr txBox="1"/>
          <p:nvPr/>
        </p:nvSpPr>
        <p:spPr>
          <a:xfrm>
            <a:off x="10431666" y="6024948"/>
            <a:ext cx="1223155"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JBA</a:t>
            </a:r>
            <a:r>
              <a:rPr kumimoji="1" lang="ja-JP" altLang="en-US" sz="1200" b="1" dirty="0">
                <a:latin typeface="Meiryo UI" panose="020B0604030504040204" pitchFamily="50" charset="-128"/>
                <a:ea typeface="Meiryo UI" panose="020B0604030504040204" pitchFamily="50" charset="-128"/>
              </a:rPr>
              <a:t>ガイドライン</a:t>
            </a:r>
          </a:p>
        </p:txBody>
      </p:sp>
    </p:spTree>
    <p:extLst>
      <p:ext uri="{BB962C8B-B14F-4D97-AF65-F5344CB8AC3E}">
        <p14:creationId xmlns:p14="http://schemas.microsoft.com/office/powerpoint/2010/main" val="824805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716DEC5-854C-476F-AF46-77C561B19EE8}"/>
              </a:ext>
            </a:extLst>
          </p:cNvPr>
          <p:cNvSpPr>
            <a:spLocks noGrp="1"/>
          </p:cNvSpPr>
          <p:nvPr>
            <p:ph type="title"/>
          </p:nvPr>
        </p:nvSpPr>
        <p:spPr>
          <a:xfrm>
            <a:off x="319825" y="266164"/>
            <a:ext cx="10752365" cy="583842"/>
          </a:xfrm>
        </p:spPr>
        <p:txBody>
          <a:bodyPr>
            <a:normAutofit fontScale="90000"/>
          </a:bodyPr>
          <a:lstStyle/>
          <a:p>
            <a:r>
              <a:rPr lang="en-US" altLang="ja-JP" dirty="0"/>
              <a:t>(</a:t>
            </a:r>
            <a:r>
              <a:rPr lang="ja-JP" altLang="en-US" dirty="0"/>
              <a:t>重要</a:t>
            </a:r>
            <a:r>
              <a:rPr lang="en-US" altLang="ja-JP" dirty="0"/>
              <a:t>)</a:t>
            </a:r>
            <a:r>
              <a:rPr lang="ja-JP" altLang="en-US" dirty="0"/>
              <a:t> 新型コロナウイルス感染症対応について</a:t>
            </a:r>
            <a:endParaRPr kumimoji="1" lang="ja-JP" altLang="en-US" dirty="0"/>
          </a:p>
        </p:txBody>
      </p:sp>
      <p:sp>
        <p:nvSpPr>
          <p:cNvPr id="5" name="テキスト ボックス 4">
            <a:extLst>
              <a:ext uri="{FF2B5EF4-FFF2-40B4-BE49-F238E27FC236}">
                <a16:creationId xmlns:a16="http://schemas.microsoft.com/office/drawing/2014/main" id="{DA98BED6-2D99-46FC-B953-6C771DFB1B26}"/>
              </a:ext>
            </a:extLst>
          </p:cNvPr>
          <p:cNvSpPr txBox="1"/>
          <p:nvPr/>
        </p:nvSpPr>
        <p:spPr>
          <a:xfrm>
            <a:off x="319825" y="936712"/>
            <a:ext cx="11646887" cy="5567806"/>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kumimoji="1" lang="ja-JP" altLang="en-US" sz="2000" b="1" dirty="0">
                <a:latin typeface="Meiryo UI" panose="020B0604030504040204" pitchFamily="50" charset="-128"/>
                <a:ea typeface="Meiryo UI" panose="020B0604030504040204" pitchFamily="50" charset="-128"/>
              </a:rPr>
              <a:t>新型コロナウイルス感染症感染拡大防止のため、以下の対応を遵守すること</a:t>
            </a:r>
            <a:endParaRPr kumimoji="1" lang="en-US" altLang="ja-JP" sz="2000" b="1" dirty="0">
              <a:latin typeface="Meiryo UI" panose="020B0604030504040204" pitchFamily="50" charset="-128"/>
              <a:ea typeface="Meiryo UI" panose="020B0604030504040204" pitchFamily="50" charset="-128"/>
            </a:endParaRPr>
          </a:p>
          <a:p>
            <a:pPr marL="342900" indent="-342900">
              <a:lnSpc>
                <a:spcPct val="150000"/>
              </a:lnSpc>
              <a:buFont typeface="Wingdings" panose="05000000000000000000" pitchFamily="2" charset="2"/>
              <a:buChar char="u"/>
            </a:pPr>
            <a:endParaRPr kumimoji="1" lang="en-US" altLang="ja-JP" sz="2000" b="1" dirty="0">
              <a:latin typeface="Meiryo UI" panose="020B0604030504040204" pitchFamily="50" charset="-128"/>
              <a:ea typeface="Meiryo UI" panose="020B0604030504040204" pitchFamily="50" charset="-128"/>
            </a:endParaRPr>
          </a:p>
          <a:p>
            <a:pPr marL="457200" indent="-457200">
              <a:lnSpc>
                <a:spcPct val="150000"/>
              </a:lnSpc>
              <a:buFont typeface="+mj-lt"/>
              <a:buAutoNum type="arabicPeriod" startAt="2"/>
            </a:pPr>
            <a:r>
              <a:rPr kumimoji="1" lang="ja-JP" altLang="en-US" sz="2000" b="1" u="sng" dirty="0">
                <a:latin typeface="Meiryo UI" panose="020B0604030504040204" pitchFamily="50" charset="-128"/>
                <a:ea typeface="Meiryo UI" panose="020B0604030504040204" pitchFamily="50" charset="-128"/>
              </a:rPr>
              <a:t>横浜市民大会における感染対策ガイドライン</a:t>
            </a:r>
            <a:endParaRPr kumimoji="1" lang="en-US" altLang="ja-JP" sz="2000" b="1" u="sng" dirty="0">
              <a:latin typeface="Meiryo UI" panose="020B0604030504040204" pitchFamily="50" charset="-128"/>
              <a:ea typeface="Meiryo UI" panose="020B0604030504040204" pitchFamily="50" charset="-128"/>
            </a:endParaRPr>
          </a:p>
          <a:p>
            <a:pPr marL="914400" lvl="1" indent="-457200">
              <a:lnSpc>
                <a:spcPct val="150000"/>
              </a:lnSpc>
              <a:buFont typeface="+mj-ea"/>
              <a:buAutoNum type="circleNumDbPlain"/>
            </a:pPr>
            <a:r>
              <a:rPr kumimoji="1" lang="ja-JP" altLang="en-US" sz="2000" b="1" dirty="0">
                <a:solidFill>
                  <a:srgbClr val="FFFF00"/>
                </a:solidFill>
                <a:latin typeface="Meiryo UI" panose="020B0604030504040204" pitchFamily="50" charset="-128"/>
                <a:ea typeface="Meiryo UI" panose="020B0604030504040204" pitchFamily="50" charset="-128"/>
              </a:rPr>
              <a:t>以下フォームによる健康チェックシート提出を必須とする</a:t>
            </a:r>
            <a:r>
              <a:rPr kumimoji="1" lang="en-US" altLang="ja-JP" sz="2000" b="1" dirty="0">
                <a:solidFill>
                  <a:srgbClr val="FFFF00"/>
                </a:solidFill>
                <a:latin typeface="Meiryo UI" panose="020B0604030504040204" pitchFamily="50" charset="-128"/>
                <a:ea typeface="Meiryo UI" panose="020B0604030504040204" pitchFamily="50" charset="-128"/>
              </a:rPr>
              <a:t>(</a:t>
            </a:r>
            <a:r>
              <a:rPr kumimoji="1" lang="ja-JP" altLang="en-US" sz="2000" b="1" dirty="0">
                <a:solidFill>
                  <a:srgbClr val="FFFF00"/>
                </a:solidFill>
                <a:latin typeface="Meiryo UI" panose="020B0604030504040204" pitchFamily="50" charset="-128"/>
                <a:ea typeface="Meiryo UI" panose="020B0604030504040204" pitchFamily="50" charset="-128"/>
              </a:rPr>
              <a:t>大会前</a:t>
            </a:r>
            <a:r>
              <a:rPr kumimoji="1" lang="en-US" altLang="ja-JP" sz="2000" b="1" dirty="0">
                <a:solidFill>
                  <a:srgbClr val="FFFF00"/>
                </a:solidFill>
                <a:latin typeface="Meiryo UI" panose="020B0604030504040204" pitchFamily="50" charset="-128"/>
                <a:ea typeface="Meiryo UI" panose="020B0604030504040204" pitchFamily="50" charset="-128"/>
              </a:rPr>
              <a:t>2</a:t>
            </a:r>
            <a:r>
              <a:rPr kumimoji="1" lang="ja-JP" altLang="en-US" sz="2000" b="1" dirty="0">
                <a:solidFill>
                  <a:srgbClr val="FFFF00"/>
                </a:solidFill>
                <a:latin typeface="Meiryo UI" panose="020B0604030504040204" pitchFamily="50" charset="-128"/>
                <a:ea typeface="Meiryo UI" panose="020B0604030504040204" pitchFamily="50" charset="-128"/>
              </a:rPr>
              <a:t>週間分の検温記入有</a:t>
            </a:r>
            <a:r>
              <a:rPr kumimoji="1" lang="en-US" altLang="ja-JP" sz="2000" b="1" dirty="0">
                <a:solidFill>
                  <a:srgbClr val="FFFF00"/>
                </a:solidFill>
                <a:latin typeface="Meiryo UI" panose="020B0604030504040204" pitchFamily="50" charset="-128"/>
                <a:ea typeface="Meiryo UI" panose="020B0604030504040204" pitchFamily="50" charset="-128"/>
              </a:rPr>
              <a:t>)</a:t>
            </a:r>
          </a:p>
          <a:p>
            <a:pPr lvl="2">
              <a:lnSpc>
                <a:spcPct val="150000"/>
              </a:lnSpc>
            </a:pPr>
            <a:r>
              <a:rPr kumimoji="1" lang="ja-JP" altLang="en-US" sz="2000" b="1" dirty="0">
                <a:solidFill>
                  <a:srgbClr val="FFFF00"/>
                </a:solidFill>
                <a:latin typeface="Meiryo UI" panose="020B0604030504040204" pitchFamily="50" charset="-128"/>
                <a:ea typeface="Meiryo UI" panose="020B0604030504040204" pitchFamily="50" charset="-128"/>
              </a:rPr>
              <a:t>対象：大会参加者全員</a:t>
            </a:r>
            <a:r>
              <a:rPr kumimoji="1" lang="en-US" altLang="ja-JP" sz="2000" b="1" dirty="0">
                <a:solidFill>
                  <a:srgbClr val="FFFF00"/>
                </a:solidFill>
                <a:latin typeface="Meiryo UI" panose="020B0604030504040204" pitchFamily="50" charset="-128"/>
                <a:ea typeface="Meiryo UI" panose="020B0604030504040204" pitchFamily="50" charset="-128"/>
              </a:rPr>
              <a:t>(</a:t>
            </a:r>
            <a:r>
              <a:rPr kumimoji="1" lang="ja-JP" altLang="en-US" sz="2000" b="1" dirty="0">
                <a:solidFill>
                  <a:srgbClr val="FFFF00"/>
                </a:solidFill>
                <a:latin typeface="Meiryo UI" panose="020B0604030504040204" pitchFamily="50" charset="-128"/>
                <a:ea typeface="Meiryo UI" panose="020B0604030504040204" pitchFamily="50" charset="-128"/>
              </a:rPr>
              <a:t>選手・チームスタッフ・役員</a:t>
            </a:r>
            <a:r>
              <a:rPr kumimoji="1" lang="en-US" altLang="ja-JP" sz="2000" b="1" dirty="0">
                <a:solidFill>
                  <a:srgbClr val="FFFF00"/>
                </a:solidFill>
                <a:latin typeface="Meiryo UI" panose="020B0604030504040204" pitchFamily="50" charset="-128"/>
                <a:ea typeface="Meiryo UI" panose="020B0604030504040204" pitchFamily="50" charset="-128"/>
              </a:rPr>
              <a:t>)</a:t>
            </a:r>
          </a:p>
          <a:p>
            <a:pPr lvl="2">
              <a:lnSpc>
                <a:spcPct val="150000"/>
              </a:lnSpc>
            </a:pPr>
            <a:r>
              <a:rPr kumimoji="1" lang="en-US" altLang="ja-JP" sz="2000" b="1" u="sng" dirty="0">
                <a:solidFill>
                  <a:srgbClr val="FFFF00"/>
                </a:solidFill>
                <a:latin typeface="Meiryo UI" panose="020B0604030504040204" pitchFamily="50" charset="-128"/>
                <a:ea typeface="Meiryo UI" panose="020B0604030504040204" pitchFamily="50" charset="-128"/>
              </a:rPr>
              <a:t>※</a:t>
            </a:r>
            <a:r>
              <a:rPr kumimoji="1" lang="ja-JP" altLang="en-US" sz="2000" b="1" u="sng" dirty="0">
                <a:solidFill>
                  <a:srgbClr val="FFFF00"/>
                </a:solidFill>
                <a:latin typeface="Meiryo UI" panose="020B0604030504040204" pitchFamily="50" charset="-128"/>
                <a:ea typeface="Meiryo UI" panose="020B0604030504040204" pitchFamily="50" charset="-128"/>
              </a:rPr>
              <a:t>本チェックシート未提出の場合は、体育室への入室を禁止する</a:t>
            </a:r>
            <a:r>
              <a:rPr kumimoji="1" lang="en-US" altLang="ja-JP" sz="2000" b="1" u="sng" dirty="0">
                <a:solidFill>
                  <a:srgbClr val="FFFF00"/>
                </a:solidFill>
                <a:latin typeface="Meiryo UI" panose="020B0604030504040204" pitchFamily="50" charset="-128"/>
                <a:ea typeface="Meiryo UI" panose="020B0604030504040204" pitchFamily="50" charset="-128"/>
              </a:rPr>
              <a:t>(</a:t>
            </a:r>
            <a:r>
              <a:rPr kumimoji="1" lang="ja-JP" altLang="en-US" sz="2000" b="1" u="sng" dirty="0">
                <a:solidFill>
                  <a:srgbClr val="FFFF00"/>
                </a:solidFill>
                <a:latin typeface="Meiryo UI" panose="020B0604030504040204" pitchFamily="50" charset="-128"/>
                <a:ea typeface="Meiryo UI" panose="020B0604030504040204" pitchFamily="50" charset="-128"/>
              </a:rPr>
              <a:t>チーム内代理申請可</a:t>
            </a:r>
            <a:r>
              <a:rPr kumimoji="1" lang="en-US" altLang="ja-JP" sz="2000" b="1" u="sng" dirty="0">
                <a:solidFill>
                  <a:srgbClr val="FFFF00"/>
                </a:solidFill>
                <a:latin typeface="Meiryo UI" panose="020B0604030504040204" pitchFamily="50" charset="-128"/>
                <a:ea typeface="Meiryo UI" panose="020B0604030504040204" pitchFamily="50" charset="-128"/>
              </a:rPr>
              <a:t>)</a:t>
            </a:r>
          </a:p>
          <a:p>
            <a:pPr lvl="2">
              <a:lnSpc>
                <a:spcPct val="150000"/>
              </a:lnSpc>
            </a:pPr>
            <a:r>
              <a:rPr kumimoji="1" lang="ja-JP" altLang="en-US" sz="2000" b="1" dirty="0">
                <a:latin typeface="Meiryo UI" panose="020B0604030504040204" pitchFamily="50" charset="-128"/>
                <a:ea typeface="Meiryo UI" panose="020B0604030504040204" pitchFamily="50" charset="-128"/>
              </a:rPr>
              <a:t>健康チェックシート　</a:t>
            </a:r>
            <a:r>
              <a:rPr kumimoji="1" lang="en-US" altLang="ja-JP" sz="2000" b="1" dirty="0">
                <a:latin typeface="Meiryo UI" panose="020B0604030504040204" pitchFamily="50" charset="-128"/>
                <a:ea typeface="Meiryo UI" panose="020B0604030504040204" pitchFamily="50" charset="-128"/>
                <a:hlinkClick r:id="rId2">
                  <a:extLst>
                    <a:ext uri="{A12FA001-AC4F-418D-AE19-62706E023703}">
                      <ahyp:hlinkClr xmlns:ahyp="http://schemas.microsoft.com/office/drawing/2018/hyperlinkcolor" val="tx"/>
                    </a:ext>
                  </a:extLst>
                </a:hlinkClick>
              </a:rPr>
              <a:t>https://forms.gle/JGE5RpuYUWQ2Pdyg7</a:t>
            </a:r>
            <a:endParaRPr kumimoji="1" lang="en-US" altLang="ja-JP" sz="2000" b="1" dirty="0">
              <a:latin typeface="Meiryo UI" panose="020B0604030504040204" pitchFamily="50" charset="-128"/>
              <a:ea typeface="Meiryo UI" panose="020B0604030504040204" pitchFamily="50" charset="-128"/>
            </a:endParaRPr>
          </a:p>
          <a:p>
            <a:pPr marL="914400" lvl="1" indent="-457200">
              <a:lnSpc>
                <a:spcPct val="150000"/>
              </a:lnSpc>
              <a:buFont typeface="+mj-ea"/>
              <a:buAutoNum type="circleNumDbPlain"/>
            </a:pPr>
            <a:r>
              <a:rPr kumimoji="1" lang="ja-JP" altLang="en-US" sz="2000" b="1" dirty="0">
                <a:latin typeface="Meiryo UI" panose="020B0604030504040204" pitchFamily="50" charset="-128"/>
                <a:ea typeface="Meiryo UI" panose="020B0604030504040204" pitchFamily="50" charset="-128"/>
              </a:rPr>
              <a:t>体育室への入室は選手・チームスタッフ・役員に限定する</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無観客にて実施</a:t>
            </a:r>
            <a:r>
              <a:rPr kumimoji="1" lang="en-US" altLang="ja-JP" sz="2000" b="1" dirty="0">
                <a:latin typeface="Meiryo UI" panose="020B0604030504040204" pitchFamily="50" charset="-128"/>
                <a:ea typeface="Meiryo UI" panose="020B0604030504040204" pitchFamily="50" charset="-128"/>
              </a:rPr>
              <a:t>)</a:t>
            </a:r>
          </a:p>
          <a:p>
            <a:pPr lvl="2">
              <a:lnSpc>
                <a:spcPct val="150000"/>
              </a:lnSpc>
            </a:pP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オフィシャル担当時も最少人数の入室とする</a:t>
            </a:r>
            <a:endParaRPr kumimoji="1" lang="en-US" altLang="ja-JP" sz="2000" b="1" dirty="0">
              <a:latin typeface="Meiryo UI" panose="020B0604030504040204" pitchFamily="50" charset="-128"/>
              <a:ea typeface="Meiryo UI" panose="020B0604030504040204" pitchFamily="50" charset="-128"/>
            </a:endParaRPr>
          </a:p>
          <a:p>
            <a:pPr marL="914400" lvl="1" indent="-457200">
              <a:lnSpc>
                <a:spcPct val="150000"/>
              </a:lnSpc>
              <a:buFont typeface="+mj-ea"/>
              <a:buAutoNum type="circleNumDbPlain"/>
            </a:pPr>
            <a:r>
              <a:rPr kumimoji="1" lang="ja-JP" altLang="en-US" sz="2000" b="1" dirty="0">
                <a:latin typeface="Meiryo UI" panose="020B0604030504040204" pitchFamily="50" charset="-128"/>
                <a:ea typeface="Meiryo UI" panose="020B0604030504040204" pitchFamily="50" charset="-128"/>
              </a:rPr>
              <a:t>マスクを持参し、競技中以外は着用すること</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競技に出場していない選手はベンチではマスクを着用</a:t>
            </a:r>
            <a:r>
              <a:rPr kumimoji="1" lang="en-US" altLang="ja-JP" sz="2000" b="1" dirty="0">
                <a:latin typeface="Meiryo UI" panose="020B0604030504040204" pitchFamily="50" charset="-128"/>
                <a:ea typeface="Meiryo UI" panose="020B0604030504040204" pitchFamily="50" charset="-128"/>
              </a:rPr>
              <a:t>)</a:t>
            </a:r>
          </a:p>
          <a:p>
            <a:pPr marL="914400" lvl="1" indent="-457200">
              <a:lnSpc>
                <a:spcPct val="150000"/>
              </a:lnSpc>
              <a:buFont typeface="+mj-ea"/>
              <a:buAutoNum type="circleNumDbPlain"/>
            </a:pPr>
            <a:r>
              <a:rPr kumimoji="1" lang="ja-JP" altLang="en-US" sz="2000" b="1" dirty="0">
                <a:latin typeface="Meiryo UI" panose="020B0604030504040204" pitchFamily="50" charset="-128"/>
                <a:ea typeface="Meiryo UI" panose="020B0604030504040204" pitchFamily="50" charset="-128"/>
              </a:rPr>
              <a:t>こまめな手洗い、手指消毒を実施すること</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体育室入口に消毒液を設置</a:t>
            </a:r>
            <a:r>
              <a:rPr kumimoji="1" lang="en-US" altLang="ja-JP" sz="2000" b="1" dirty="0">
                <a:latin typeface="Meiryo UI" panose="020B0604030504040204" pitchFamily="50" charset="-128"/>
                <a:ea typeface="Meiryo UI" panose="020B0604030504040204" pitchFamily="50" charset="-128"/>
              </a:rPr>
              <a:t>)</a:t>
            </a:r>
          </a:p>
          <a:p>
            <a:pPr marL="914400" lvl="1" indent="-457200">
              <a:lnSpc>
                <a:spcPct val="150000"/>
              </a:lnSpc>
              <a:buFont typeface="+mj-ea"/>
              <a:buAutoNum type="circleNumDbPlain"/>
            </a:pPr>
            <a:r>
              <a:rPr kumimoji="1" lang="ja-JP" altLang="en-US" sz="2000" b="1" dirty="0">
                <a:latin typeface="Meiryo UI" panose="020B0604030504040204" pitchFamily="50" charset="-128"/>
                <a:ea typeface="Meiryo UI" panose="020B0604030504040204" pitchFamily="50" charset="-128"/>
              </a:rPr>
              <a:t>更衣室・トイレ等スポーツセンター施設利用に関しては、各スポーツセンターの利用ルールに従うこと</a:t>
            </a:r>
            <a:endParaRPr kumimoji="1" lang="en-US" altLang="ja-JP" sz="2000" b="1"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9A51E698-44AC-4CA6-BAF9-96ADFFED9FDE}"/>
              </a:ext>
            </a:extLst>
          </p:cNvPr>
          <p:cNvPicPr>
            <a:picLocks noChangeAspect="1"/>
          </p:cNvPicPr>
          <p:nvPr/>
        </p:nvPicPr>
        <p:blipFill>
          <a:blip r:embed="rId3"/>
          <a:stretch>
            <a:fillRect/>
          </a:stretch>
        </p:blipFill>
        <p:spPr>
          <a:xfrm>
            <a:off x="10806335" y="2659099"/>
            <a:ext cx="1051579" cy="1051579"/>
          </a:xfrm>
          <a:prstGeom prst="rect">
            <a:avLst/>
          </a:prstGeom>
        </p:spPr>
      </p:pic>
      <p:sp>
        <p:nvSpPr>
          <p:cNvPr id="3" name="テキスト ボックス 2">
            <a:extLst>
              <a:ext uri="{FF2B5EF4-FFF2-40B4-BE49-F238E27FC236}">
                <a16:creationId xmlns:a16="http://schemas.microsoft.com/office/drawing/2014/main" id="{10E104C8-2047-4803-84DB-AC1058796518}"/>
              </a:ext>
            </a:extLst>
          </p:cNvPr>
          <p:cNvSpPr txBox="1"/>
          <p:nvPr/>
        </p:nvSpPr>
        <p:spPr>
          <a:xfrm>
            <a:off x="10692913" y="3710678"/>
            <a:ext cx="1324402" cy="461665"/>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rPr>
              <a:t>健康チェックシート</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入力フォーム</a:t>
            </a:r>
          </a:p>
        </p:txBody>
      </p:sp>
    </p:spTree>
    <p:extLst>
      <p:ext uri="{BB962C8B-B14F-4D97-AF65-F5344CB8AC3E}">
        <p14:creationId xmlns:p14="http://schemas.microsoft.com/office/powerpoint/2010/main" val="105613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716DEC5-854C-476F-AF46-77C561B19EE8}"/>
              </a:ext>
            </a:extLst>
          </p:cNvPr>
          <p:cNvSpPr>
            <a:spLocks noGrp="1"/>
          </p:cNvSpPr>
          <p:nvPr>
            <p:ph type="title"/>
          </p:nvPr>
        </p:nvSpPr>
        <p:spPr>
          <a:xfrm>
            <a:off x="319825" y="266164"/>
            <a:ext cx="10752365" cy="583842"/>
          </a:xfrm>
        </p:spPr>
        <p:txBody>
          <a:bodyPr>
            <a:normAutofit fontScale="90000"/>
          </a:bodyPr>
          <a:lstStyle/>
          <a:p>
            <a:r>
              <a:rPr lang="en-US" altLang="ja-JP" dirty="0"/>
              <a:t>(</a:t>
            </a:r>
            <a:r>
              <a:rPr lang="ja-JP" altLang="en-US" dirty="0"/>
              <a:t>重要</a:t>
            </a:r>
            <a:r>
              <a:rPr lang="en-US" altLang="ja-JP" dirty="0"/>
              <a:t>)</a:t>
            </a:r>
            <a:r>
              <a:rPr lang="ja-JP" altLang="en-US" dirty="0"/>
              <a:t> 新型コロナウイルス感染症対応について</a:t>
            </a:r>
            <a:endParaRPr kumimoji="1" lang="ja-JP" altLang="en-US" dirty="0"/>
          </a:p>
        </p:txBody>
      </p:sp>
      <p:sp>
        <p:nvSpPr>
          <p:cNvPr id="5" name="テキスト ボックス 4">
            <a:extLst>
              <a:ext uri="{FF2B5EF4-FFF2-40B4-BE49-F238E27FC236}">
                <a16:creationId xmlns:a16="http://schemas.microsoft.com/office/drawing/2014/main" id="{DA98BED6-2D99-46FC-B953-6C771DFB1B26}"/>
              </a:ext>
            </a:extLst>
          </p:cNvPr>
          <p:cNvSpPr txBox="1"/>
          <p:nvPr/>
        </p:nvSpPr>
        <p:spPr>
          <a:xfrm>
            <a:off x="319825" y="936712"/>
            <a:ext cx="11646887" cy="5567806"/>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kumimoji="1" lang="ja-JP" altLang="en-US" sz="2000" b="1" dirty="0">
                <a:latin typeface="Meiryo UI" panose="020B0604030504040204" pitchFamily="50" charset="-128"/>
                <a:ea typeface="Meiryo UI" panose="020B0604030504040204" pitchFamily="50" charset="-128"/>
              </a:rPr>
              <a:t>新型コロナウイルス感染症感染拡大防止のため、以下の対応を遵守すること</a:t>
            </a:r>
            <a:endParaRPr kumimoji="1" lang="en-US" altLang="ja-JP" sz="2000" b="1" dirty="0">
              <a:latin typeface="Meiryo UI" panose="020B0604030504040204" pitchFamily="50" charset="-128"/>
              <a:ea typeface="Meiryo UI" panose="020B0604030504040204" pitchFamily="50" charset="-128"/>
            </a:endParaRPr>
          </a:p>
          <a:p>
            <a:pPr marL="342900" indent="-342900">
              <a:lnSpc>
                <a:spcPct val="150000"/>
              </a:lnSpc>
              <a:buFont typeface="Wingdings" panose="05000000000000000000" pitchFamily="2" charset="2"/>
              <a:buChar char="u"/>
            </a:pPr>
            <a:endParaRPr kumimoji="1" lang="en-US" altLang="ja-JP" sz="2000" b="1" dirty="0">
              <a:latin typeface="Meiryo UI" panose="020B0604030504040204" pitchFamily="50" charset="-128"/>
              <a:ea typeface="Meiryo UI" panose="020B0604030504040204" pitchFamily="50" charset="-128"/>
            </a:endParaRPr>
          </a:p>
          <a:p>
            <a:pPr marL="457200" indent="-457200">
              <a:lnSpc>
                <a:spcPct val="150000"/>
              </a:lnSpc>
              <a:buFont typeface="+mj-lt"/>
              <a:buAutoNum type="arabicPeriod" startAt="3"/>
            </a:pPr>
            <a:r>
              <a:rPr kumimoji="1" lang="ja-JP" altLang="en-US" sz="2000" b="1" u="sng" dirty="0">
                <a:latin typeface="Meiryo UI" panose="020B0604030504040204" pitchFamily="50" charset="-128"/>
                <a:ea typeface="Meiryo UI" panose="020B0604030504040204" pitchFamily="50" charset="-128"/>
              </a:rPr>
              <a:t>体育室への入場時間について</a:t>
            </a:r>
            <a:endParaRPr kumimoji="1" lang="en-US" altLang="ja-JP" sz="2000" b="1" u="sng" dirty="0">
              <a:latin typeface="Meiryo UI" panose="020B0604030504040204" pitchFamily="50" charset="-128"/>
              <a:ea typeface="Meiryo UI" panose="020B0604030504040204" pitchFamily="50" charset="-128"/>
            </a:endParaRPr>
          </a:p>
          <a:p>
            <a:pPr marL="800100" lvl="1" indent="-342900">
              <a:lnSpc>
                <a:spcPct val="150000"/>
              </a:lnSpc>
              <a:buFont typeface="Arial" panose="020B0604020202020204" pitchFamily="34" charset="0"/>
              <a:buChar char="•"/>
            </a:pPr>
            <a:r>
              <a:rPr kumimoji="1" lang="ja-JP" altLang="en-US" sz="2000" b="1" dirty="0">
                <a:latin typeface="Meiryo UI" panose="020B0604030504040204" pitchFamily="50" charset="-128"/>
                <a:ea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試合，第</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rPr>
              <a:t>4</a:t>
            </a:r>
            <a:r>
              <a:rPr kumimoji="1" lang="ja-JP" altLang="en-US" sz="2000" b="1" dirty="0">
                <a:latin typeface="Meiryo UI" panose="020B0604030504040204" pitchFamily="50" charset="-128"/>
                <a:ea typeface="Meiryo UI" panose="020B0604030504040204" pitchFamily="50" charset="-128"/>
              </a:rPr>
              <a:t>試合の総入替制とする</a:t>
            </a:r>
            <a:endParaRPr kumimoji="1" lang="en-US" altLang="ja-JP" sz="2000" b="1" dirty="0">
              <a:latin typeface="Meiryo UI" panose="020B0604030504040204" pitchFamily="50" charset="-128"/>
              <a:ea typeface="Meiryo UI" panose="020B0604030504040204" pitchFamily="50" charset="-128"/>
            </a:endParaRPr>
          </a:p>
          <a:p>
            <a:pPr marL="800100" lvl="1" indent="-342900">
              <a:lnSpc>
                <a:spcPct val="150000"/>
              </a:lnSpc>
              <a:buFont typeface="Arial" panose="020B0604020202020204" pitchFamily="34" charset="0"/>
              <a:buChar char="•"/>
            </a:pPr>
            <a:r>
              <a:rPr kumimoji="1" lang="ja-JP" altLang="en-US" sz="2000" b="1" dirty="0">
                <a:latin typeface="Meiryo UI" panose="020B0604030504040204" pitchFamily="50" charset="-128"/>
                <a:ea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試合のウォーミングアップは、第</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試合終了選手退場後とする</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試合ハーフタイムでは行わない</a:t>
            </a:r>
            <a:r>
              <a:rPr kumimoji="1" lang="en-US" altLang="ja-JP" sz="2000" b="1" dirty="0">
                <a:latin typeface="Meiryo UI" panose="020B0604030504040204" pitchFamily="50" charset="-128"/>
                <a:ea typeface="Meiryo UI" panose="020B0604030504040204" pitchFamily="50" charset="-128"/>
              </a:rPr>
              <a:t>)</a:t>
            </a:r>
          </a:p>
          <a:p>
            <a:pPr marL="800100" lvl="1" indent="-342900">
              <a:lnSpc>
                <a:spcPct val="150000"/>
              </a:lnSpc>
              <a:buFont typeface="Arial" panose="020B0604020202020204" pitchFamily="34" charset="0"/>
              <a:buChar char="•"/>
            </a:pPr>
            <a:r>
              <a:rPr kumimoji="1" lang="ja-JP" altLang="en-US" sz="2000" b="1" dirty="0">
                <a:latin typeface="Meiryo UI" panose="020B0604030504040204" pitchFamily="50" charset="-128"/>
                <a:ea typeface="Meiryo UI" panose="020B0604030504040204" pitchFamily="50" charset="-128"/>
              </a:rPr>
              <a:t>開始時間：</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各コート毎に開始時間が異なっているので注意すること</a:t>
            </a:r>
            <a:endParaRPr kumimoji="1" lang="en-US" altLang="ja-JP" sz="2000" b="1" dirty="0">
              <a:latin typeface="Meiryo UI" panose="020B0604030504040204" pitchFamily="50" charset="-128"/>
              <a:ea typeface="Meiryo UI" panose="020B0604030504040204" pitchFamily="50" charset="-128"/>
            </a:endParaRPr>
          </a:p>
          <a:p>
            <a:pPr marL="1257300" lvl="2" indent="-342900">
              <a:lnSpc>
                <a:spcPct val="150000"/>
              </a:lnSpc>
              <a:buFont typeface="Wingdings" panose="05000000000000000000" pitchFamily="2" charset="2"/>
              <a:buChar char="Ø"/>
            </a:pPr>
            <a:r>
              <a:rPr kumimoji="1" lang="en-US" altLang="ja-JP" sz="2000" b="1" dirty="0">
                <a:latin typeface="Meiryo UI" panose="020B0604030504040204" pitchFamily="50" charset="-128"/>
                <a:ea typeface="Meiryo UI" panose="020B0604030504040204" pitchFamily="50" charset="-128"/>
              </a:rPr>
              <a:t>A</a:t>
            </a:r>
            <a:r>
              <a:rPr kumimoji="1" lang="ja-JP" altLang="en-US" sz="2000" b="1" dirty="0">
                <a:latin typeface="Meiryo UI" panose="020B0604030504040204" pitchFamily="50" charset="-128"/>
                <a:ea typeface="Meiryo UI" panose="020B0604030504040204" pitchFamily="50" charset="-128"/>
              </a:rPr>
              <a:t>コート  </a:t>
            </a:r>
            <a:r>
              <a:rPr kumimoji="1" lang="en-US" altLang="ja-JP" sz="2000" b="1" dirty="0">
                <a:latin typeface="Meiryo UI" panose="020B0604030504040204" pitchFamily="50" charset="-128"/>
                <a:ea typeface="Meiryo UI" panose="020B0604030504040204" pitchFamily="50" charset="-128"/>
              </a:rPr>
              <a:t>(1G)9:30, (2G)11:00, (</a:t>
            </a:r>
            <a:r>
              <a:rPr kumimoji="1" lang="ja-JP" altLang="en-US" sz="2000" b="1" dirty="0">
                <a:latin typeface="Meiryo UI" panose="020B0604030504040204" pitchFamily="50" charset="-128"/>
                <a:ea typeface="Meiryo UI" panose="020B0604030504040204" pitchFamily="50" charset="-128"/>
              </a:rPr>
              <a:t>入替</a:t>
            </a:r>
            <a:r>
              <a:rPr kumimoji="1" lang="en-US" altLang="ja-JP" sz="2000" b="1" dirty="0">
                <a:latin typeface="Meiryo UI" panose="020B0604030504040204" pitchFamily="50" charset="-128"/>
                <a:ea typeface="Meiryo UI" panose="020B0604030504040204" pitchFamily="50" charset="-128"/>
              </a:rPr>
              <a:t>)12:30~13:00, (3G)13:00, (4G)14:30</a:t>
            </a:r>
          </a:p>
          <a:p>
            <a:pPr marL="1257300" lvl="2" indent="-342900">
              <a:lnSpc>
                <a:spcPct val="150000"/>
              </a:lnSpc>
              <a:buFont typeface="Wingdings" panose="05000000000000000000" pitchFamily="2" charset="2"/>
              <a:buChar char="Ø"/>
            </a:pPr>
            <a:r>
              <a:rPr kumimoji="1" lang="en-US" altLang="ja-JP" sz="2000" b="1" dirty="0">
                <a:latin typeface="Meiryo UI" panose="020B0604030504040204" pitchFamily="50" charset="-128"/>
                <a:ea typeface="Meiryo UI" panose="020B0604030504040204" pitchFamily="50" charset="-128"/>
              </a:rPr>
              <a:t>B</a:t>
            </a:r>
            <a:r>
              <a:rPr kumimoji="1" lang="ja-JP" altLang="en-US" sz="2000" b="1" dirty="0">
                <a:latin typeface="Meiryo UI" panose="020B0604030504040204" pitchFamily="50" charset="-128"/>
                <a:ea typeface="Meiryo UI" panose="020B0604030504040204" pitchFamily="50" charset="-128"/>
              </a:rPr>
              <a:t>コート  </a:t>
            </a:r>
            <a:r>
              <a:rPr kumimoji="1" lang="en-US" altLang="ja-JP" sz="2000" b="1" dirty="0">
                <a:latin typeface="Meiryo UI" panose="020B0604030504040204" pitchFamily="50" charset="-128"/>
                <a:ea typeface="Meiryo UI" panose="020B0604030504040204" pitchFamily="50" charset="-128"/>
              </a:rPr>
              <a:t>(1G)10:00, (2G)11:30, (</a:t>
            </a:r>
            <a:r>
              <a:rPr kumimoji="1" lang="ja-JP" altLang="en-US" sz="2000" b="1" dirty="0">
                <a:latin typeface="Meiryo UI" panose="020B0604030504040204" pitchFamily="50" charset="-128"/>
                <a:ea typeface="Meiryo UI" panose="020B0604030504040204" pitchFamily="50" charset="-128"/>
              </a:rPr>
              <a:t>入替</a:t>
            </a:r>
            <a:r>
              <a:rPr kumimoji="1" lang="en-US" altLang="ja-JP" sz="2000" b="1" dirty="0">
                <a:latin typeface="Meiryo UI" panose="020B0604030504040204" pitchFamily="50" charset="-128"/>
                <a:ea typeface="Meiryo UI" panose="020B0604030504040204" pitchFamily="50" charset="-128"/>
              </a:rPr>
              <a:t>)13:00~13:30, (3G)13:30, (4G)15:00</a:t>
            </a:r>
          </a:p>
          <a:p>
            <a:pPr marL="1257300" lvl="2" indent="-342900">
              <a:lnSpc>
                <a:spcPct val="150000"/>
              </a:lnSpc>
              <a:buFont typeface="Wingdings" panose="05000000000000000000" pitchFamily="2" charset="2"/>
              <a:buChar char="Ø"/>
            </a:pPr>
            <a:r>
              <a:rPr kumimoji="1" lang="en-US" altLang="ja-JP" sz="2000" b="1" dirty="0">
                <a:latin typeface="Meiryo UI" panose="020B0604030504040204" pitchFamily="50" charset="-128"/>
                <a:ea typeface="Meiryo UI" panose="020B0604030504040204" pitchFamily="50" charset="-128"/>
              </a:rPr>
              <a:t>C</a:t>
            </a:r>
            <a:r>
              <a:rPr kumimoji="1" lang="ja-JP" altLang="en-US" sz="2000" b="1" dirty="0">
                <a:latin typeface="Meiryo UI" panose="020B0604030504040204" pitchFamily="50" charset="-128"/>
                <a:ea typeface="Meiryo UI" panose="020B0604030504040204" pitchFamily="50" charset="-128"/>
              </a:rPr>
              <a:t>コート  </a:t>
            </a:r>
            <a:r>
              <a:rPr kumimoji="1" lang="en-US" altLang="ja-JP" sz="2000" b="1" dirty="0">
                <a:latin typeface="Meiryo UI" panose="020B0604030504040204" pitchFamily="50" charset="-128"/>
                <a:ea typeface="Meiryo UI" panose="020B0604030504040204" pitchFamily="50" charset="-128"/>
              </a:rPr>
              <a:t>(1G)9:45, (2G)11:15, (</a:t>
            </a:r>
            <a:r>
              <a:rPr kumimoji="1" lang="ja-JP" altLang="en-US" sz="2000" b="1" dirty="0">
                <a:latin typeface="Meiryo UI" panose="020B0604030504040204" pitchFamily="50" charset="-128"/>
                <a:ea typeface="Meiryo UI" panose="020B0604030504040204" pitchFamily="50" charset="-128"/>
              </a:rPr>
              <a:t>入替</a:t>
            </a:r>
            <a:r>
              <a:rPr kumimoji="1" lang="en-US" altLang="ja-JP" sz="2000" b="1" dirty="0">
                <a:latin typeface="Meiryo UI" panose="020B0604030504040204" pitchFamily="50" charset="-128"/>
                <a:ea typeface="Meiryo UI" panose="020B0604030504040204" pitchFamily="50" charset="-128"/>
              </a:rPr>
              <a:t>)12:45~13:15, (3G)13:15, (4G)14:45</a:t>
            </a:r>
          </a:p>
          <a:p>
            <a:pPr marL="1257300" lvl="2" indent="-342900">
              <a:lnSpc>
                <a:spcPct val="150000"/>
              </a:lnSpc>
              <a:buFont typeface="Wingdings" panose="05000000000000000000" pitchFamily="2" charset="2"/>
              <a:buChar char="Ø"/>
            </a:pPr>
            <a:endParaRPr kumimoji="1" lang="en-US" altLang="ja-JP" sz="2000" b="1" dirty="0">
              <a:latin typeface="Meiryo UI" panose="020B0604030504040204" pitchFamily="50" charset="-128"/>
              <a:ea typeface="Meiryo UI" panose="020B0604030504040204" pitchFamily="50" charset="-128"/>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startAt="3"/>
              <a:tabLst/>
              <a:defRPr/>
            </a:pPr>
            <a:r>
              <a:rPr kumimoji="1" lang="ja-JP" altLang="en-US" sz="2000" b="1" u="sng" dirty="0">
                <a:latin typeface="Meiryo UI" panose="020B0604030504040204" pitchFamily="50" charset="-128"/>
                <a:ea typeface="Meiryo UI" panose="020B0604030504040204" pitchFamily="50" charset="-128"/>
              </a:rPr>
              <a:t>大会終了後に新型コロナウイルス感染症を発症した場合</a:t>
            </a:r>
            <a:endParaRPr kumimoji="1" lang="en-US" altLang="ja-JP" sz="2000" b="1" u="sng" dirty="0">
              <a:latin typeface="Meiryo UI" panose="020B0604030504040204" pitchFamily="50" charset="-128"/>
              <a:ea typeface="Meiryo UI" panose="020B0604030504040204" pitchFamily="50" charset="-128"/>
            </a:endParaRPr>
          </a:p>
          <a:p>
            <a:pPr lvl="1">
              <a:lnSpc>
                <a:spcPct val="150000"/>
              </a:lnSpc>
              <a:defRPr/>
            </a:pPr>
            <a:r>
              <a:rPr kumimoji="1" lang="ja-JP" altLang="en-US" sz="2000" b="1" i="0"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速やかに大会管理運営担当へ連絡すること</a:t>
            </a:r>
            <a:endParaRPr kumimoji="1" lang="en-US" altLang="ja-JP" sz="2000" b="1" i="0"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986087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バスケットボール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370_TF04001173.potx" id="{7E186B68-7A6D-4319-8B7E-DD08F79935D4}" vid="{F917455A-EFAF-4F76-BE12-9F12E45A96E7}"/>
    </a:ext>
  </a:extLst>
</a:theme>
</file>

<file path=docProps/app.xml><?xml version="1.0" encoding="utf-8"?>
<Properties xmlns="http://schemas.openxmlformats.org/officeDocument/2006/extended-properties" xmlns:vt="http://schemas.openxmlformats.org/officeDocument/2006/docPropsVTypes">
  <Template>tf04001173</Template>
  <TotalTime>2463</TotalTime>
  <Words>633</Words>
  <Application>Microsoft Office PowerPoint</Application>
  <PresentationFormat>ワイド画面</PresentationFormat>
  <Paragraphs>49</Paragraphs>
  <Slides>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Meiryo UI</vt:lpstr>
      <vt:lpstr>Arial</vt:lpstr>
      <vt:lpstr>Wingdings</vt:lpstr>
      <vt:lpstr>バスケットボール 16x9</vt:lpstr>
      <vt:lpstr>2020年度 横浜市民大会 参加ガイドライン</vt:lpstr>
      <vt:lpstr>新型コロナウイルス感染症対応について</vt:lpstr>
      <vt:lpstr>PowerPoint プレゼンテーション</vt:lpstr>
      <vt:lpstr>(重要) 新型コロナウイルス感染症対応について</vt:lpstr>
      <vt:lpstr>(重要) 新型コロナウイルス感染症対応について</vt:lpstr>
      <vt:lpstr>(重要) 新型コロナウイルス感染症対応について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2020年度 横浜市民大会</dc:title>
  <dc:creator>FUKUI Masanori</dc:creator>
  <cp:lastModifiedBy>FUKUI Masanori</cp:lastModifiedBy>
  <cp:revision>83</cp:revision>
  <cp:lastPrinted>2020-03-17T14:27:31Z</cp:lastPrinted>
  <dcterms:created xsi:type="dcterms:W3CDTF">2020-03-14T06:33:22Z</dcterms:created>
  <dcterms:modified xsi:type="dcterms:W3CDTF">2020-08-09T13:21:41Z</dcterms:modified>
</cp:coreProperties>
</file>